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6"/>
  </p:notesMasterIdLst>
  <p:sldIdLst>
    <p:sldId id="258" r:id="rId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5DDA"/>
    <a:srgbClr val="FFC000"/>
    <a:srgbClr val="FFD966"/>
    <a:srgbClr val="2F5597"/>
    <a:srgbClr val="082E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933" autoAdjust="0"/>
    <p:restoredTop sz="96247" autoAdjust="0"/>
  </p:normalViewPr>
  <p:slideViewPr>
    <p:cSldViewPr snapToGrid="0">
      <p:cViewPr>
        <p:scale>
          <a:sx n="125" d="100"/>
          <a:sy n="125" d="100"/>
        </p:scale>
        <p:origin x="2514" y="-102"/>
      </p:cViewPr>
      <p:guideLst>
        <p:guide orient="horz" pos="3120"/>
        <p:guide pos="2160"/>
      </p:guideLst>
    </p:cSldViewPr>
  </p:slideViewPr>
  <p:notesTextViewPr>
    <p:cViewPr>
      <p:scale>
        <a:sx n="20" d="100"/>
        <a:sy n="2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08F026-ED32-48A0-A460-0FE42DCC42BA}" type="datetimeFigureOut">
              <a:rPr lang="uk-UA" smtClean="0"/>
              <a:t>20.07.2026</a:t>
            </a:fld>
            <a:endParaRPr lang="uk-UA"/>
          </a:p>
        </p:txBody>
      </p:sp>
      <p:sp>
        <p:nvSpPr>
          <p:cNvPr id="4" name="Місце для зображення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7E602-EBDD-40E5-9F08-449343DEA74C}" type="slidenum">
              <a:rPr lang="uk-UA" smtClean="0"/>
              <a:t>‹№›</a:t>
            </a:fld>
            <a:endParaRPr lang="uk-UA"/>
          </a:p>
        </p:txBody>
      </p:sp>
    </p:spTree>
    <p:extLst>
      <p:ext uri="{BB962C8B-B14F-4D97-AF65-F5344CB8AC3E}">
        <p14:creationId xmlns:p14="http://schemas.microsoft.com/office/powerpoint/2010/main" val="2238065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txBody>
          <a:bodyPr/>
          <a:lstStyle/>
          <a:p>
            <a:endParaRPr lang="uk-UA"/>
          </a:p>
        </p:txBody>
      </p:sp>
      <p:sp>
        <p:nvSpPr>
          <p:cNvPr id="3" name="Місце для нотаток 2"/>
          <p:cNvSpPr>
            <a:spLocks noGrp="1"/>
          </p:cNvSpPr>
          <p:nvPr>
            <p:ph type="body" idx="1"/>
          </p:nvPr>
        </p:nvSpPr>
        <p:spPr/>
        <p:txBody>
          <a:bodyPr/>
          <a:lstStyle/>
          <a:p>
            <a:endParaRPr lang="uk-UA"/>
          </a:p>
        </p:txBody>
      </p:sp>
      <p:sp>
        <p:nvSpPr>
          <p:cNvPr id="4" name="Місце для номера слайда 3"/>
          <p:cNvSpPr>
            <a:spLocks noGrp="1"/>
          </p:cNvSpPr>
          <p:nvPr>
            <p:ph type="sldNum" sz="quarter" idx="5"/>
          </p:nvPr>
        </p:nvSpPr>
        <p:spPr/>
        <p:txBody>
          <a:bodyPr/>
          <a:lstStyle/>
          <a:p>
            <a:fld id="{9B67E602-EBDD-40E5-9F08-449343DEA74C}" type="slidenum">
              <a:rPr lang="uk-UA" smtClean="0"/>
              <a:t>1</a:t>
            </a:fld>
            <a:endParaRPr lang="uk-UA"/>
          </a:p>
        </p:txBody>
      </p:sp>
    </p:spTree>
    <p:extLst>
      <p:ext uri="{BB962C8B-B14F-4D97-AF65-F5344CB8AC3E}">
        <p14:creationId xmlns:p14="http://schemas.microsoft.com/office/powerpoint/2010/main" val="4287415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uk-UA"/>
              <a:t>Клацніть, щоб редагувати стиль зразка заголовка</a:t>
            </a:r>
            <a:endParaRPr lang="en-US"/>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uk-UA"/>
              <a:t>Клацніть, щоб редагувати стиль зразка підзаголовка</a:t>
            </a:r>
            <a:endParaRPr lang="en-US"/>
          </a:p>
        </p:txBody>
      </p:sp>
      <p:sp>
        <p:nvSpPr>
          <p:cNvPr id="4" name="Date Placeholder 3"/>
          <p:cNvSpPr>
            <a:spLocks noGrp="1"/>
          </p:cNvSpPr>
          <p:nvPr>
            <p:ph type="dt" sz="half" idx="10"/>
          </p:nvPr>
        </p:nvSpPr>
        <p:spPr/>
        <p:txBody>
          <a:bodyPr/>
          <a:lstStyle/>
          <a:p>
            <a:fld id="{4B0E7C10-A154-4DCA-A812-157D5E9044E2}" type="datetimeFigureOut">
              <a:rPr lang="uk-UA" smtClean="0"/>
              <a:t>20.07.2026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57FF01E-827B-4EB6-B418-243B2D27C851}" type="slidenum">
              <a:rPr lang="uk-UA" smtClean="0"/>
              <a:t>‹№›</a:t>
            </a:fld>
            <a:endParaRPr lang="uk-UA"/>
          </a:p>
        </p:txBody>
      </p:sp>
    </p:spTree>
    <p:extLst>
      <p:ext uri="{BB962C8B-B14F-4D97-AF65-F5344CB8AC3E}">
        <p14:creationId xmlns:p14="http://schemas.microsoft.com/office/powerpoint/2010/main" val="4030462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Date Placeholder 3"/>
          <p:cNvSpPr>
            <a:spLocks noGrp="1"/>
          </p:cNvSpPr>
          <p:nvPr>
            <p:ph type="dt" sz="half" idx="10"/>
          </p:nvPr>
        </p:nvSpPr>
        <p:spPr/>
        <p:txBody>
          <a:bodyPr/>
          <a:lstStyle/>
          <a:p>
            <a:fld id="{4B0E7C10-A154-4DCA-A812-157D5E9044E2}" type="datetimeFigureOut">
              <a:rPr lang="uk-UA" smtClean="0"/>
              <a:t>20.07.2026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57FF01E-827B-4EB6-B418-243B2D27C851}" type="slidenum">
              <a:rPr lang="uk-UA" smtClean="0"/>
              <a:t>‹№›</a:t>
            </a:fld>
            <a:endParaRPr lang="uk-UA"/>
          </a:p>
        </p:txBody>
      </p:sp>
    </p:spTree>
    <p:extLst>
      <p:ext uri="{BB962C8B-B14F-4D97-AF65-F5344CB8AC3E}">
        <p14:creationId xmlns:p14="http://schemas.microsoft.com/office/powerpoint/2010/main" val="1837393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uk-UA"/>
              <a:t>Клацніть, щоб редагувати стиль зразка заголовка</a:t>
            </a:r>
            <a:endParaRPr lang="en-US"/>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4B0E7C10-A154-4DCA-A812-157D5E9044E2}" type="datetimeFigureOut">
              <a:rPr lang="uk-UA" smtClean="0"/>
              <a:t>20.07.2026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57FF01E-827B-4EB6-B418-243B2D27C851}" type="slidenum">
              <a:rPr lang="uk-UA" smtClean="0"/>
              <a:t>‹№›</a:t>
            </a:fld>
            <a:endParaRPr lang="uk-UA"/>
          </a:p>
        </p:txBody>
      </p:sp>
    </p:spTree>
    <p:extLst>
      <p:ext uri="{BB962C8B-B14F-4D97-AF65-F5344CB8AC3E}">
        <p14:creationId xmlns:p14="http://schemas.microsoft.com/office/powerpoint/2010/main" val="2267746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a:p>
        </p:txBody>
      </p:sp>
      <p:sp>
        <p:nvSpPr>
          <p:cNvPr id="3" name="Content Placeholder 2"/>
          <p:cNvSpPr>
            <a:spLocks noGrp="1"/>
          </p:cNvSpPr>
          <p:nvPr>
            <p:ph sz="half" idx="1"/>
          </p:nvPr>
        </p:nvSpPr>
        <p:spPr>
          <a:xfrm>
            <a:off x="471488" y="2637014"/>
            <a:ext cx="2914650" cy="6285266"/>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Content Placeholder 3"/>
          <p:cNvSpPr>
            <a:spLocks noGrp="1"/>
          </p:cNvSpPr>
          <p:nvPr>
            <p:ph sz="half" idx="2"/>
          </p:nvPr>
        </p:nvSpPr>
        <p:spPr>
          <a:xfrm>
            <a:off x="3471863" y="2637014"/>
            <a:ext cx="2914650" cy="6285266"/>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5" name="Date Placeholder 4"/>
          <p:cNvSpPr>
            <a:spLocks noGrp="1"/>
          </p:cNvSpPr>
          <p:nvPr>
            <p:ph type="dt" sz="half" idx="10"/>
          </p:nvPr>
        </p:nvSpPr>
        <p:spPr/>
        <p:txBody>
          <a:bodyPr/>
          <a:lstStyle/>
          <a:p>
            <a:fld id="{4B0E7C10-A154-4DCA-A812-157D5E9044E2}" type="datetimeFigureOut">
              <a:rPr lang="uk-UA" smtClean="0"/>
              <a:t>20.07.2026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57FF01E-827B-4EB6-B418-243B2D27C851}" type="slidenum">
              <a:rPr lang="uk-UA" smtClean="0"/>
              <a:t>‹№›</a:t>
            </a:fld>
            <a:endParaRPr lang="uk-UA"/>
          </a:p>
        </p:txBody>
      </p:sp>
    </p:spTree>
    <p:extLst>
      <p:ext uri="{BB962C8B-B14F-4D97-AF65-F5344CB8AC3E}">
        <p14:creationId xmlns:p14="http://schemas.microsoft.com/office/powerpoint/2010/main" val="1389779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uk-UA"/>
              <a:t>Клацніть, щоб редагувати стиль зразка заголовка</a:t>
            </a:r>
            <a:endParaRPr lang="en-US"/>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472381" y="3618442"/>
            <a:ext cx="2901255" cy="5322183"/>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3471863" y="3618442"/>
            <a:ext cx="2915543" cy="5322183"/>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7" name="Date Placeholder 6"/>
          <p:cNvSpPr>
            <a:spLocks noGrp="1"/>
          </p:cNvSpPr>
          <p:nvPr>
            <p:ph type="dt" sz="half" idx="10"/>
          </p:nvPr>
        </p:nvSpPr>
        <p:spPr/>
        <p:txBody>
          <a:bodyPr/>
          <a:lstStyle/>
          <a:p>
            <a:fld id="{4B0E7C10-A154-4DCA-A812-157D5E9044E2}" type="datetimeFigureOut">
              <a:rPr lang="uk-UA" smtClean="0"/>
              <a:t>20.07.2026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657FF01E-827B-4EB6-B418-243B2D27C851}" type="slidenum">
              <a:rPr lang="uk-UA" smtClean="0"/>
              <a:t>‹№›</a:t>
            </a:fld>
            <a:endParaRPr lang="uk-UA"/>
          </a:p>
        </p:txBody>
      </p:sp>
    </p:spTree>
    <p:extLst>
      <p:ext uri="{BB962C8B-B14F-4D97-AF65-F5344CB8AC3E}">
        <p14:creationId xmlns:p14="http://schemas.microsoft.com/office/powerpoint/2010/main" val="3340112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a:p>
        </p:txBody>
      </p:sp>
      <p:sp>
        <p:nvSpPr>
          <p:cNvPr id="3" name="Date Placeholder 2"/>
          <p:cNvSpPr>
            <a:spLocks noGrp="1"/>
          </p:cNvSpPr>
          <p:nvPr>
            <p:ph type="dt" sz="half" idx="10"/>
          </p:nvPr>
        </p:nvSpPr>
        <p:spPr/>
        <p:txBody>
          <a:bodyPr/>
          <a:lstStyle/>
          <a:p>
            <a:fld id="{4B0E7C10-A154-4DCA-A812-157D5E9044E2}" type="datetimeFigureOut">
              <a:rPr lang="uk-UA" smtClean="0"/>
              <a:t>20.07.2026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657FF01E-827B-4EB6-B418-243B2D27C851}" type="slidenum">
              <a:rPr lang="uk-UA" smtClean="0"/>
              <a:t>‹№›</a:t>
            </a:fld>
            <a:endParaRPr lang="uk-UA"/>
          </a:p>
        </p:txBody>
      </p:sp>
    </p:spTree>
    <p:extLst>
      <p:ext uri="{BB962C8B-B14F-4D97-AF65-F5344CB8AC3E}">
        <p14:creationId xmlns:p14="http://schemas.microsoft.com/office/powerpoint/2010/main" val="2390331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0E7C10-A154-4DCA-A812-157D5E9044E2}" type="datetimeFigureOut">
              <a:rPr lang="uk-UA" smtClean="0"/>
              <a:t>20.07.2026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657FF01E-827B-4EB6-B418-243B2D27C851}" type="slidenum">
              <a:rPr lang="uk-UA" smtClean="0"/>
              <a:t>‹№›</a:t>
            </a:fld>
            <a:endParaRPr lang="uk-UA"/>
          </a:p>
        </p:txBody>
      </p:sp>
    </p:spTree>
    <p:extLst>
      <p:ext uri="{BB962C8B-B14F-4D97-AF65-F5344CB8AC3E}">
        <p14:creationId xmlns:p14="http://schemas.microsoft.com/office/powerpoint/2010/main" val="2460327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uk-UA"/>
              <a:t>Клацніть, щоб редагувати стиль зразка заголовка</a:t>
            </a:r>
            <a:endParaRPr lang="en-US"/>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B0E7C10-A154-4DCA-A812-157D5E9044E2}" type="datetimeFigureOut">
              <a:rPr lang="uk-UA" smtClean="0"/>
              <a:t>20.07.2026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57FF01E-827B-4EB6-B418-243B2D27C851}" type="slidenum">
              <a:rPr lang="uk-UA" smtClean="0"/>
              <a:t>‹№›</a:t>
            </a:fld>
            <a:endParaRPr lang="uk-UA"/>
          </a:p>
        </p:txBody>
      </p:sp>
    </p:spTree>
    <p:extLst>
      <p:ext uri="{BB962C8B-B14F-4D97-AF65-F5344CB8AC3E}">
        <p14:creationId xmlns:p14="http://schemas.microsoft.com/office/powerpoint/2010/main" val="3705163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uk-UA"/>
              <a:t>Клацніть, щоб редагувати стиль зразка заголовка</a:t>
            </a:r>
            <a:endParaRPr lang="en-US"/>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uk-UA"/>
              <a:t>Клацніть піктограму, щоб додати зображення</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4B0E7C10-A154-4DCA-A812-157D5E9044E2}" type="datetimeFigureOut">
              <a:rPr lang="uk-UA" smtClean="0"/>
              <a:t>20.07.2026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57FF01E-827B-4EB6-B418-243B2D27C851}" type="slidenum">
              <a:rPr lang="uk-UA" smtClean="0"/>
              <a:t>‹№›</a:t>
            </a:fld>
            <a:endParaRPr lang="uk-UA"/>
          </a:p>
        </p:txBody>
      </p:sp>
    </p:spTree>
    <p:extLst>
      <p:ext uri="{BB962C8B-B14F-4D97-AF65-F5344CB8AC3E}">
        <p14:creationId xmlns:p14="http://schemas.microsoft.com/office/powerpoint/2010/main" val="383690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Date Placeholder 3"/>
          <p:cNvSpPr>
            <a:spLocks noGrp="1"/>
          </p:cNvSpPr>
          <p:nvPr>
            <p:ph type="dt" sz="half" idx="10"/>
          </p:nvPr>
        </p:nvSpPr>
        <p:spPr/>
        <p:txBody>
          <a:bodyPr/>
          <a:lstStyle/>
          <a:p>
            <a:fld id="{4B0E7C10-A154-4DCA-A812-157D5E9044E2}" type="datetimeFigureOut">
              <a:rPr lang="uk-UA" smtClean="0"/>
              <a:t>20.07.2026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57FF01E-827B-4EB6-B418-243B2D27C851}" type="slidenum">
              <a:rPr lang="uk-UA" smtClean="0"/>
              <a:t>‹№›</a:t>
            </a:fld>
            <a:endParaRPr lang="uk-UA"/>
          </a:p>
        </p:txBody>
      </p:sp>
    </p:spTree>
    <p:extLst>
      <p:ext uri="{BB962C8B-B14F-4D97-AF65-F5344CB8AC3E}">
        <p14:creationId xmlns:p14="http://schemas.microsoft.com/office/powerpoint/2010/main" val="247775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uk-UA"/>
              <a:t>Клацніть, щоб редагувати стиль зразка заголовка</a:t>
            </a:r>
            <a:endParaRPr lang="en-US"/>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Date Placeholder 3"/>
          <p:cNvSpPr>
            <a:spLocks noGrp="1"/>
          </p:cNvSpPr>
          <p:nvPr>
            <p:ph type="dt" sz="half" idx="10"/>
          </p:nvPr>
        </p:nvSpPr>
        <p:spPr/>
        <p:txBody>
          <a:bodyPr/>
          <a:lstStyle/>
          <a:p>
            <a:fld id="{4B0E7C10-A154-4DCA-A812-157D5E9044E2}" type="datetimeFigureOut">
              <a:rPr lang="uk-UA" smtClean="0"/>
              <a:t>20.07.2026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57FF01E-827B-4EB6-B418-243B2D27C851}" type="slidenum">
              <a:rPr lang="uk-UA" smtClean="0"/>
              <a:t>‹№›</a:t>
            </a:fld>
            <a:endParaRPr lang="uk-UA"/>
          </a:p>
        </p:txBody>
      </p:sp>
    </p:spTree>
    <p:extLst>
      <p:ext uri="{BB962C8B-B14F-4D97-AF65-F5344CB8AC3E}">
        <p14:creationId xmlns:p14="http://schemas.microsoft.com/office/powerpoint/2010/main" val="3369323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B0E7C10-A154-4DCA-A812-157D5E9044E2}" type="datetimeFigureOut">
              <a:rPr lang="uk-UA" smtClean="0"/>
              <a:t>20.07.2026</a:t>
            </a:fld>
            <a:endParaRPr lang="uk-UA"/>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57FF01E-827B-4EB6-B418-243B2D27C851}" type="slidenum">
              <a:rPr lang="uk-UA" smtClean="0"/>
              <a:t>‹№›</a:t>
            </a:fld>
            <a:endParaRPr lang="uk-UA"/>
          </a:p>
        </p:txBody>
      </p:sp>
    </p:spTree>
    <p:extLst>
      <p:ext uri="{BB962C8B-B14F-4D97-AF65-F5344CB8AC3E}">
        <p14:creationId xmlns:p14="http://schemas.microsoft.com/office/powerpoint/2010/main" val="27603134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aa.com.tr/en/politics/turkish-foreign-minister-to-attend-coalition-of-the-willing-on-ukraine-summit-in-paris/3995976" TargetMode="External"/><Relationship Id="rId13" Type="http://schemas.openxmlformats.org/officeDocument/2006/relationships/hyperlink" Target="https://www.president.gov.ua/en/news/prezident-ukrayini-ta-prezidentka-yevrokomisiyi-pidpisali-do-105465" TargetMode="External"/><Relationship Id="rId18" Type="http://schemas.openxmlformats.org/officeDocument/2006/relationships/hyperlink" Target="https://www.kmu.gov.ua/en/news/verkhovna-rada-pryznachyla-serhiia-koretskoho-premier-ministrom-ukrainy" TargetMode="External"/><Relationship Id="rId3" Type="http://schemas.openxmlformats.org/officeDocument/2006/relationships/hyperlink" Target="https://kyivindependent.com/ukraine-says-drones-struck-7-russian-shadow-fleet-vessels-crimean-power-facilities-overnight/" TargetMode="External"/><Relationship Id="rId21" Type="http://schemas.openxmlformats.org/officeDocument/2006/relationships/hyperlink" Target="https://united24media.com/war-in-ukraine/russian-tu-95-missile-carrier-destroyed-800-km-from-ukraine-zelenskyy-says-20844" TargetMode="External"/><Relationship Id="rId7" Type="http://schemas.openxmlformats.org/officeDocument/2006/relationships/hyperlink" Target="https://www.ukrinform.net/rubric-economy/4144215-ukrainian-parliament-ratifies-free-trade-agreement-with-turkey.html" TargetMode="External"/><Relationship Id="rId12" Type="http://schemas.openxmlformats.org/officeDocument/2006/relationships/hyperlink" Target="https://www.president.gov.ua/en/news/u-kiyevi-vidbuvsya-v-samit-ukrayina-pivdenno-shidna-yevropa-105477" TargetMode="External"/><Relationship Id="rId17" Type="http://schemas.openxmlformats.org/officeDocument/2006/relationships/hyperlink" Target="https://www.ukrinform.net/rubric-ato/4145981-russia-loses-another-1600-troops-in-war-against-ukraine.html" TargetMode="External"/><Relationship Id="rId2" Type="http://schemas.openxmlformats.org/officeDocument/2006/relationships/notesSlide" Target="../notesSlides/notesSlide1.xml"/><Relationship Id="rId16" Type="http://schemas.openxmlformats.org/officeDocument/2006/relationships/hyperlink" Target="https://mfa.gov.ua/en/news/komentar-mzs-ukrayini-do-12-h-rokovin-zbittya-rosiyeyu-litaka-rejsu-mn17" TargetMode="External"/><Relationship Id="rId20" Type="http://schemas.openxmlformats.org/officeDocument/2006/relationships/hyperlink" Target="https://united24media.com/war-in-ukraine/ukraine-targets-annual-production-of-20-million-drones-under-new-eu-partnership-20805" TargetMode="External"/><Relationship Id="rId1" Type="http://schemas.openxmlformats.org/officeDocument/2006/relationships/slideLayout" Target="../slideLayouts/slideLayout1.xml"/><Relationship Id="rId6" Type="http://schemas.openxmlformats.org/officeDocument/2006/relationships/hyperlink" Target="https://x.com/Kyrylo_Budanov/status/2078036373194342597?s=20" TargetMode="External"/><Relationship Id="rId11" Type="http://schemas.openxmlformats.org/officeDocument/2006/relationships/hyperlink" Target="https://www.president.gov.ua/en/news/pislya-zakinchennya-samitu-ukrayina-pivdenno-shidna-yevropa-105481" TargetMode="External"/><Relationship Id="rId24" Type="http://schemas.openxmlformats.org/officeDocument/2006/relationships/hyperlink" Target="https://kyivindependent.com/killhouse-takes-wartime-cinema-to-new-level/" TargetMode="External"/><Relationship Id="rId5" Type="http://schemas.openxmlformats.org/officeDocument/2006/relationships/hyperlink" Target="https://x.com/andrii_sybiha/status/2077689964263796824?s=20" TargetMode="External"/><Relationship Id="rId15" Type="http://schemas.openxmlformats.org/officeDocument/2006/relationships/hyperlink" Target="https://www.president.gov.ua/en/news/v-parizhi-uchasniki-koaliciyi-ohochih-viznachili-prioriteti-105421" TargetMode="External"/><Relationship Id="rId23" Type="http://schemas.openxmlformats.org/officeDocument/2006/relationships/hyperlink" Target="https://united24media.com/war-in-ukraine/ukraines-drones-pass-1-million-verified-hits-in-2026-drive-90-of-battlefield-strikes-20849" TargetMode="External"/><Relationship Id="rId10" Type="http://schemas.openxmlformats.org/officeDocument/2006/relationships/hyperlink" Target="https://www.president.gov.ua/en/news/prezident-obgovoriv-iz-sekretarem-svyatogo-prestolu-arhiyepi-105521" TargetMode="External"/><Relationship Id="rId19" Type="http://schemas.openxmlformats.org/officeDocument/2006/relationships/hyperlink" Target="https://www.president.gov.ua/en/news/zvernennya-prezidenta-ukrayini-z-nagodi-dnya-ukrayinskoyi-de-105437" TargetMode="External"/><Relationship Id="rId4" Type="http://schemas.openxmlformats.org/officeDocument/2006/relationships/hyperlink" Target="https://www.president.gov.ua/en/news/prezident-obgovoriv-iz-ministrom-zakordonnih-sprav-turechchi-105505" TargetMode="External"/><Relationship Id="rId9" Type="http://schemas.openxmlformats.org/officeDocument/2006/relationships/hyperlink" Target="https://www.kyivpost.com/post/80664" TargetMode="External"/><Relationship Id="rId14" Type="http://schemas.openxmlformats.org/officeDocument/2006/relationships/hyperlink" Target="https://www.president.gov.ua/en/news/u-parizhi-vidbulasya-persha-zustrich-prisvyachena-realizaciy-105405" TargetMode="External"/><Relationship Id="rId22" Type="http://schemas.openxmlformats.org/officeDocument/2006/relationships/hyperlink" Target="https://united24media.com/war-in-ukraine/ukraines-ground-robots-surpass-16000-battlefield-missions-in-a-single-month-2071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FB15AD5-D290-E491-FA79-EA00C3280A33}"/>
              </a:ext>
            </a:extLst>
          </p:cNvPr>
          <p:cNvSpPr txBox="1">
            <a:spLocks/>
          </p:cNvSpPr>
          <p:nvPr/>
        </p:nvSpPr>
        <p:spPr>
          <a:xfrm>
            <a:off x="509041" y="1199888"/>
            <a:ext cx="6002616" cy="9054786"/>
          </a:xfrm>
          <a:prstGeom prst="rect">
            <a:avLst/>
          </a:prstGeom>
          <a:noFill/>
        </p:spPr>
        <p:txBody>
          <a:bodyPr wrap="square" lIns="91440" tIns="45720" rIns="91440" bIns="45720" rtlCol="0" anchor="t">
            <a:spAutoFit/>
          </a:bodyPr>
          <a:lstStyle/>
          <a:p>
            <a:pPr marL="0" lvl="1" algn="just"/>
            <a:r>
              <a:rPr lang="en-US" sz="1100" b="1" dirty="0">
                <a:latin typeface="Osnova MFA Cyrillic" panose="02010504040200020004" pitchFamily="2" charset="-52"/>
              </a:rPr>
              <a:t>Figures of the </a:t>
            </a:r>
            <a:r>
              <a:rPr lang="tr-TR" sz="1100" b="1" dirty="0">
                <a:latin typeface="Osnova MFA Cyrillic" panose="02010504040200020004" pitchFamily="2" charset="-52"/>
              </a:rPr>
              <a:t>week</a:t>
            </a:r>
            <a:endParaRPr lang="uk-UA" sz="1100" b="1" dirty="0">
              <a:latin typeface="Osnova MFA Cyrillic" panose="02010504040200020004" pitchFamily="2" charset="-52"/>
            </a:endParaRPr>
          </a:p>
          <a:p>
            <a:pPr marL="358775" lvl="1" indent="-176213">
              <a:buFont typeface="Arial" panose="020B0604020202020204" pitchFamily="34" charset="0"/>
              <a:buChar char="•"/>
            </a:pPr>
            <a:r>
              <a:rPr lang="fi-FI" sz="1100" dirty="0">
                <a:solidFill>
                  <a:srgbClr val="000000"/>
                </a:solidFill>
                <a:latin typeface="Osnova MFA Cyrillic" panose="02010504040200020004" pitchFamily="2" charset="-52"/>
                <a:hlinkClick r:id="rId3"/>
              </a:rPr>
              <a:t>183 Russian shadow fleet vessels</a:t>
            </a:r>
            <a:r>
              <a:rPr lang="en-US" sz="1100" dirty="0">
                <a:solidFill>
                  <a:srgbClr val="000000"/>
                </a:solidFill>
                <a:latin typeface="Osnova MFA Cyrillic" panose="02010504040200020004" pitchFamily="2" charset="-52"/>
              </a:rPr>
              <a:t> were targeted by Ukrainian aerial drones in the Azov and Black seas between July 6 and July 20.</a:t>
            </a:r>
          </a:p>
          <a:p>
            <a:pPr marL="0" lvl="1"/>
            <a:r>
              <a:rPr lang="en-US" sz="1100" b="1" dirty="0">
                <a:latin typeface="Osnova MFA Cyrillic" panose="02010504040200020004" pitchFamily="2" charset="-52"/>
              </a:rPr>
              <a:t>Ukraine-Türkiye</a:t>
            </a:r>
          </a:p>
          <a:p>
            <a:pPr marL="361950" lvl="1" indent="-171450">
              <a:buFont typeface="Arial" panose="020B0604020202020204" pitchFamily="34" charset="0"/>
              <a:buChar char="•"/>
            </a:pPr>
            <a:r>
              <a:rPr lang="en-US" sz="1100" dirty="0">
                <a:latin typeface="Osnova MFA Cyrillic" panose="02010504040200020004" pitchFamily="2" charset="-52"/>
              </a:rPr>
              <a:t>On July 16, President </a:t>
            </a:r>
            <a:r>
              <a:rPr lang="en-US" sz="1100" dirty="0">
                <a:latin typeface="Osnova MFA Cyrillic" panose="02010504040200020004" pitchFamily="2" charset="-52"/>
                <a:hlinkClick r:id="rId4"/>
              </a:rPr>
              <a:t>Zelenskyy met with Minister of Foreign Affairs of Türkiye </a:t>
            </a:r>
            <a:r>
              <a:rPr lang="en-US" sz="1100" dirty="0">
                <a:latin typeface="Osnova MFA Cyrillic" panose="02010504040200020004" pitchFamily="2" charset="-52"/>
              </a:rPr>
              <a:t>Hakan Fidan in Kyiv.</a:t>
            </a:r>
          </a:p>
          <a:p>
            <a:pPr marL="361950" lvl="1" indent="-171450">
              <a:buFont typeface="Arial" panose="020B0604020202020204" pitchFamily="34" charset="0"/>
              <a:buChar char="•"/>
            </a:pPr>
            <a:r>
              <a:rPr lang="en-US" sz="1100" dirty="0">
                <a:latin typeface="Osnova MFA Cyrillic" panose="02010504040200020004" pitchFamily="2" charset="-52"/>
              </a:rPr>
              <a:t>Ukrainian Foreign </a:t>
            </a:r>
            <a:r>
              <a:rPr lang="en-US" sz="1100" dirty="0">
                <a:latin typeface="Osnova MFA Cyrillic" panose="02010504040200020004" pitchFamily="2" charset="-52"/>
                <a:hlinkClick r:id="rId5"/>
              </a:rPr>
              <a:t>Minister Sybiha met with Turkish Foreign Minister</a:t>
            </a:r>
            <a:r>
              <a:rPr lang="en-US" sz="1100" dirty="0">
                <a:latin typeface="Osnova MFA Cyrillic" panose="02010504040200020004" pitchFamily="2" charset="-52"/>
              </a:rPr>
              <a:t> Hakan Fidan.</a:t>
            </a:r>
          </a:p>
          <a:p>
            <a:pPr marL="361950" lvl="1" indent="-171450">
              <a:buFont typeface="Arial" panose="020B0604020202020204" pitchFamily="34" charset="0"/>
              <a:buChar char="•"/>
            </a:pPr>
            <a:r>
              <a:rPr lang="en-US" sz="1100" dirty="0">
                <a:latin typeface="Osnova MFA Cyrillic" panose="02010504040200020004" pitchFamily="2" charset="-52"/>
              </a:rPr>
              <a:t>Head of the Office of the President of Ukraine </a:t>
            </a:r>
            <a:r>
              <a:rPr lang="en-US" sz="1100" dirty="0">
                <a:latin typeface="Osnova MFA Cyrillic" panose="02010504040200020004" pitchFamily="2" charset="-52"/>
                <a:hlinkClick r:id="rId6"/>
              </a:rPr>
              <a:t>Budanov and Minister of Foreign Affairs of Türkiye Hakan Fidan </a:t>
            </a:r>
            <a:r>
              <a:rPr lang="en-US" sz="1100" dirty="0">
                <a:latin typeface="Osnova MFA Cyrillic" panose="02010504040200020004" pitchFamily="2" charset="-52"/>
              </a:rPr>
              <a:t>discussed the search for effective tools to revive the negotiation process aimed at ending the war. </a:t>
            </a:r>
          </a:p>
          <a:p>
            <a:pPr marL="361950" lvl="1" indent="-171450">
              <a:buFont typeface="Arial" panose="020B0604020202020204" pitchFamily="34" charset="0"/>
              <a:buChar char="•"/>
            </a:pPr>
            <a:r>
              <a:rPr lang="en-US" sz="1100" dirty="0">
                <a:latin typeface="Osnova MFA Cyrillic" panose="02010504040200020004" pitchFamily="2" charset="-52"/>
              </a:rPr>
              <a:t>On July 14, Ukraine's parliament ratified the </a:t>
            </a:r>
            <a:r>
              <a:rPr lang="en-US" sz="1100" dirty="0">
                <a:latin typeface="Osnova MFA Cyrillic" panose="02010504040200020004" pitchFamily="2" charset="-52"/>
                <a:hlinkClick r:id="rId7"/>
              </a:rPr>
              <a:t>Free Trade Agreement </a:t>
            </a:r>
            <a:r>
              <a:rPr lang="en-US" sz="1100" dirty="0">
                <a:latin typeface="Osnova MFA Cyrillic" panose="02010504040200020004" pitchFamily="2" charset="-52"/>
              </a:rPr>
              <a:t>between the Government of Ukraine and the Government of the Republic of Türkiye.</a:t>
            </a:r>
          </a:p>
          <a:p>
            <a:pPr marL="361950" lvl="1" indent="-171450">
              <a:buFont typeface="Arial" panose="020B0604020202020204" pitchFamily="34" charset="0"/>
              <a:buChar char="•"/>
            </a:pPr>
            <a:r>
              <a:rPr lang="en-US" sz="1100" dirty="0">
                <a:latin typeface="Osnova MFA Cyrillic" panose="02010504040200020004" pitchFamily="2" charset="-52"/>
              </a:rPr>
              <a:t>Minister of Foreign Affairs of Türkiye </a:t>
            </a:r>
            <a:r>
              <a:rPr lang="en-US" sz="1100" dirty="0">
                <a:latin typeface="Osnova MFA Cyrillic" panose="02010504040200020004" pitchFamily="2" charset="-52"/>
                <a:hlinkClick r:id="rId8"/>
              </a:rPr>
              <a:t>Hakan Fidan attended a leaders’ summit of the Coalition of the Willing</a:t>
            </a:r>
            <a:r>
              <a:rPr lang="en-US" sz="1100" dirty="0">
                <a:latin typeface="Osnova MFA Cyrillic" panose="02010504040200020004" pitchFamily="2" charset="-52"/>
              </a:rPr>
              <a:t>.</a:t>
            </a:r>
          </a:p>
          <a:p>
            <a:pPr marL="361950" lvl="1" indent="-171450">
              <a:buFont typeface="Arial" panose="020B0604020202020204" pitchFamily="34" charset="0"/>
              <a:buChar char="•"/>
            </a:pPr>
            <a:r>
              <a:rPr lang="en-US" sz="1100" dirty="0">
                <a:latin typeface="Osnova MFA Cyrillic" panose="02010504040200020004" pitchFamily="2" charset="-52"/>
              </a:rPr>
              <a:t>A </a:t>
            </a:r>
            <a:r>
              <a:rPr lang="en-US" sz="1100" dirty="0">
                <a:latin typeface="Osnova MFA Cyrillic" panose="02010504040200020004" pitchFamily="2" charset="-52"/>
                <a:hlinkClick r:id="rId9"/>
              </a:rPr>
              <a:t>Russian missile strike on a Turkish-owned cargo ship </a:t>
            </a:r>
            <a:r>
              <a:rPr lang="en-US" sz="1100" dirty="0">
                <a:latin typeface="Osnova MFA Cyrillic" panose="02010504040200020004" pitchFamily="2" charset="-52"/>
              </a:rPr>
              <a:t>departing Odesa on July 19, killed 10 people, including foreign crew members.</a:t>
            </a:r>
          </a:p>
          <a:p>
            <a:pPr marL="0" lvl="1"/>
            <a:r>
              <a:rPr lang="en-US" sz="1100" b="1" dirty="0">
                <a:latin typeface="Osnova MFA Cyrillic" panose="02010504040200020004" pitchFamily="2" charset="-52"/>
              </a:rPr>
              <a:t>Foreign Policy</a:t>
            </a:r>
          </a:p>
          <a:p>
            <a:pPr marL="358775" lvl="1" indent="-176213" algn="just">
              <a:buFont typeface="Arial" panose="020B0604020202020204" pitchFamily="34" charset="0"/>
              <a:buChar char="•"/>
            </a:pPr>
            <a:r>
              <a:rPr lang="en-US" sz="1100" dirty="0">
                <a:latin typeface="Osnova MFA Cyrillic" panose="02010504040200020004" pitchFamily="2" charset="-52"/>
              </a:rPr>
              <a:t>President </a:t>
            </a:r>
            <a:r>
              <a:rPr lang="en-US" sz="1100" dirty="0">
                <a:latin typeface="Osnova MFA Cyrillic" panose="02010504040200020004" pitchFamily="2" charset="-52"/>
                <a:hlinkClick r:id="rId10"/>
              </a:rPr>
              <a:t>Zelenskyy met with the Holy See's Secretary </a:t>
            </a:r>
            <a:r>
              <a:rPr lang="en-US" sz="1100" dirty="0">
                <a:latin typeface="Osnova MFA Cyrillic" panose="02010504040200020004" pitchFamily="2" charset="-52"/>
              </a:rPr>
              <a:t>for Relations with States and International Organizations, Archbishop Paul Richard Gallagher.</a:t>
            </a:r>
          </a:p>
          <a:p>
            <a:pPr marL="358775" lvl="1" indent="-176213" algn="just">
              <a:buFont typeface="Arial" panose="020B0604020202020204" pitchFamily="34" charset="0"/>
              <a:buChar char="•"/>
            </a:pPr>
            <a:r>
              <a:rPr lang="en-US" sz="1100" dirty="0">
                <a:latin typeface="Osnova MFA Cyrillic" panose="02010504040200020004" pitchFamily="2" charset="-52"/>
              </a:rPr>
              <a:t>In Kyiv, President Zelenskyy held six bilateral meetings with the heads of state and government of the countries participating in the </a:t>
            </a:r>
            <a:r>
              <a:rPr lang="en-US" sz="1100" dirty="0">
                <a:latin typeface="Osnova MFA Cyrillic" panose="02010504040200020004" pitchFamily="2" charset="-52"/>
                <a:hlinkClick r:id="rId11"/>
              </a:rPr>
              <a:t>Ukraine–Southeast Europe Summit</a:t>
            </a:r>
            <a:r>
              <a:rPr lang="en-US" sz="1100" dirty="0">
                <a:latin typeface="Osnova MFA Cyrillic" panose="02010504040200020004" pitchFamily="2" charset="-52"/>
              </a:rPr>
              <a:t>: the Presidents of Moldova, Romania, Serbia, Albania, as well as the Prime Ministers of Croatia and Slovenia.</a:t>
            </a:r>
          </a:p>
          <a:p>
            <a:pPr marL="358775" lvl="1" indent="-176213" algn="just">
              <a:buFont typeface="Arial" panose="020B0604020202020204" pitchFamily="34" charset="0"/>
              <a:buChar char="•"/>
            </a:pPr>
            <a:r>
              <a:rPr lang="en-US" sz="1100" dirty="0">
                <a:latin typeface="Osnova MFA Cyrillic" panose="02010504040200020004" pitchFamily="2" charset="-52"/>
              </a:rPr>
              <a:t>The </a:t>
            </a:r>
            <a:r>
              <a:rPr lang="en-US" sz="1100" dirty="0">
                <a:latin typeface="Osnova MFA Cyrillic" panose="02010504040200020004" pitchFamily="2" charset="-52"/>
                <a:hlinkClick r:id="rId12"/>
              </a:rPr>
              <a:t>5th Ukraine–Southeast Europe Summit </a:t>
            </a:r>
            <a:r>
              <a:rPr lang="en-US" sz="1100" dirty="0">
                <a:latin typeface="Osnova MFA Cyrillic" panose="02010504040200020004" pitchFamily="2" charset="-52"/>
              </a:rPr>
              <a:t>Held in Kyiv: Key Outcomes.</a:t>
            </a:r>
          </a:p>
          <a:p>
            <a:pPr marL="358775" lvl="1" indent="-176213" algn="just">
              <a:buFont typeface="Arial" panose="020B0604020202020204" pitchFamily="34" charset="0"/>
              <a:buChar char="•"/>
            </a:pPr>
            <a:r>
              <a:rPr lang="en-US" sz="1100" dirty="0">
                <a:latin typeface="Osnova MFA Cyrillic" panose="02010504040200020004" pitchFamily="2" charset="-52"/>
              </a:rPr>
              <a:t>President </a:t>
            </a:r>
            <a:r>
              <a:rPr lang="en-US" sz="1100" dirty="0">
                <a:latin typeface="Osnova MFA Cyrillic" panose="02010504040200020004" pitchFamily="2" charset="-52"/>
                <a:hlinkClick r:id="rId13"/>
              </a:rPr>
              <a:t>Zelenskyy and President of the EU Commission Ursula von der Leyen </a:t>
            </a:r>
            <a:r>
              <a:rPr lang="en-US" sz="1100" dirty="0">
                <a:latin typeface="Osnova MFA Cyrillic" panose="02010504040200020004" pitchFamily="2" charset="-52"/>
              </a:rPr>
              <a:t>signed a document that marks the first step toward the Drone Deal.</a:t>
            </a:r>
          </a:p>
          <a:p>
            <a:pPr marL="358775" lvl="1" indent="-176213" algn="just">
              <a:buFont typeface="Arial" panose="020B0604020202020204" pitchFamily="34" charset="0"/>
              <a:buChar char="•"/>
            </a:pPr>
            <a:r>
              <a:rPr lang="en-US" sz="1100" dirty="0">
                <a:latin typeface="Osnova MFA Cyrillic" panose="02010504040200020004" pitchFamily="2" charset="-52"/>
              </a:rPr>
              <a:t>First Meeting on Implementing the </a:t>
            </a:r>
            <a:r>
              <a:rPr lang="en-US" sz="1100" dirty="0">
                <a:latin typeface="Osnova MFA Cyrillic" panose="02010504040200020004" pitchFamily="2" charset="-52"/>
                <a:hlinkClick r:id="rId14"/>
              </a:rPr>
              <a:t>FREYJA Anti-Ballistic Missile Program </a:t>
            </a:r>
            <a:r>
              <a:rPr lang="en-US" sz="1100" dirty="0">
                <a:latin typeface="Osnova MFA Cyrillic" panose="02010504040200020004" pitchFamily="2" charset="-52"/>
              </a:rPr>
              <a:t>Took Place in Paris.</a:t>
            </a:r>
          </a:p>
          <a:p>
            <a:pPr marL="358775" lvl="1" indent="-176213" algn="just">
              <a:buFont typeface="Arial" panose="020B0604020202020204" pitchFamily="34" charset="0"/>
              <a:buChar char="•"/>
            </a:pPr>
            <a:r>
              <a:rPr lang="en-US" sz="1100" dirty="0">
                <a:latin typeface="Osnova MFA Cyrillic" panose="02010504040200020004" pitchFamily="2" charset="-52"/>
              </a:rPr>
              <a:t>In Paris, Coalition of the Willing participants identified </a:t>
            </a:r>
            <a:r>
              <a:rPr lang="en-US" sz="1100" dirty="0">
                <a:latin typeface="Osnova MFA Cyrillic" panose="02010504040200020004" pitchFamily="2" charset="-52"/>
                <a:hlinkClick r:id="rId15"/>
              </a:rPr>
              <a:t>priorities for continued support for Ukraine</a:t>
            </a:r>
            <a:r>
              <a:rPr lang="en-US" sz="1100" dirty="0">
                <a:latin typeface="Osnova MFA Cyrillic" panose="02010504040200020004" pitchFamily="2" charset="-52"/>
              </a:rPr>
              <a:t>.</a:t>
            </a:r>
          </a:p>
          <a:p>
            <a:pPr marL="358775" lvl="1" indent="-176213">
              <a:buFont typeface="Arial" panose="020B0604020202020204" pitchFamily="34" charset="0"/>
              <a:buChar char="•"/>
            </a:pPr>
            <a:r>
              <a:rPr lang="en-US" sz="1100" dirty="0">
                <a:latin typeface="Osnova MFA Cyrillic" panose="02010504040200020004" pitchFamily="2" charset="-52"/>
              </a:rPr>
              <a:t>Statement of the MFA of Ukraine on the </a:t>
            </a:r>
            <a:r>
              <a:rPr lang="en-US" sz="1100" dirty="0">
                <a:latin typeface="Osnova MFA Cyrillic" panose="02010504040200020004" pitchFamily="2" charset="-52"/>
                <a:hlinkClick r:id="rId16"/>
              </a:rPr>
              <a:t>12th Anniversary of Russia’s Downing of Flight MH17</a:t>
            </a:r>
            <a:r>
              <a:rPr lang="en-US" sz="1100" dirty="0">
                <a:latin typeface="Osnova MFA Cyrillic" panose="02010504040200020004" pitchFamily="2" charset="-52"/>
              </a:rPr>
              <a:t>.</a:t>
            </a:r>
          </a:p>
          <a:p>
            <a:pPr marL="0" lvl="1"/>
            <a:r>
              <a:rPr lang="en-US" sz="1100" b="1" dirty="0">
                <a:latin typeface="Osnova MFA Cyrillic" panose="02010504040200020004" pitchFamily="2" charset="-52"/>
              </a:rPr>
              <a:t>Home and Frontline</a:t>
            </a:r>
          </a:p>
          <a:p>
            <a:pPr marL="361950" lvl="1" indent="-180975" algn="just">
              <a:buFont typeface="Arial" panose="020B0604020202020204" pitchFamily="34" charset="0"/>
              <a:buChar char="•"/>
            </a:pPr>
            <a:r>
              <a:rPr lang="en-US" sz="1100" dirty="0">
                <a:solidFill>
                  <a:srgbClr val="000000"/>
                </a:solidFill>
                <a:latin typeface="Osnova MFA Cyrillic" panose="02010504040200020004" pitchFamily="2" charset="-52"/>
              </a:rPr>
              <a:t>Total </a:t>
            </a:r>
            <a:r>
              <a:rPr lang="en-US" sz="1100" dirty="0">
                <a:solidFill>
                  <a:srgbClr val="000000"/>
                </a:solidFill>
                <a:latin typeface="Osnova MFA Cyrillic" panose="02010504040200020004" pitchFamily="2" charset="-52"/>
                <a:hlinkClick r:id="rId17"/>
              </a:rPr>
              <a:t>Russian combat losses since February 24, 2022</a:t>
            </a:r>
            <a:r>
              <a:rPr lang="en-US" sz="1100" dirty="0">
                <a:solidFill>
                  <a:srgbClr val="000000"/>
                </a:solidFill>
                <a:latin typeface="Osnova MFA Cyrillic" panose="02010504040200020004" pitchFamily="2" charset="-52"/>
              </a:rPr>
              <a:t>, to 20 July 2026: in personnel – 1 430 530, tanks – 12 158, ACV – 24 971, artillery system – 46 343.</a:t>
            </a:r>
          </a:p>
          <a:p>
            <a:pPr marL="361950" lvl="1" indent="-180975" algn="just">
              <a:buFont typeface="Arial" panose="020B0604020202020204" pitchFamily="34" charset="0"/>
              <a:buChar char="•"/>
            </a:pPr>
            <a:r>
              <a:rPr lang="en-US" sz="1100" dirty="0">
                <a:solidFill>
                  <a:srgbClr val="000000"/>
                </a:solidFill>
                <a:latin typeface="Osnova MFA Cyrillic" panose="02010504040200020004" pitchFamily="2" charset="-52"/>
              </a:rPr>
              <a:t>On 16 July, the Verkhovna Rada of Ukraine has appointed </a:t>
            </a:r>
            <a:r>
              <a:rPr lang="en-US" sz="1100" dirty="0">
                <a:solidFill>
                  <a:srgbClr val="000000"/>
                </a:solidFill>
                <a:latin typeface="Osnova MFA Cyrillic" panose="02010504040200020004" pitchFamily="2" charset="-52"/>
                <a:hlinkClick r:id="rId18"/>
              </a:rPr>
              <a:t>Sergii </a:t>
            </a:r>
            <a:r>
              <a:rPr lang="en-US" sz="1100" dirty="0" err="1">
                <a:solidFill>
                  <a:srgbClr val="000000"/>
                </a:solidFill>
                <a:latin typeface="Osnova MFA Cyrillic" panose="02010504040200020004" pitchFamily="2" charset="-52"/>
                <a:hlinkClick r:id="rId18"/>
              </a:rPr>
              <a:t>Koretskyi</a:t>
            </a:r>
            <a:r>
              <a:rPr lang="en-US" sz="1100" dirty="0">
                <a:solidFill>
                  <a:srgbClr val="000000"/>
                </a:solidFill>
                <a:latin typeface="Osnova MFA Cyrillic" panose="02010504040200020004" pitchFamily="2" charset="-52"/>
                <a:hlinkClick r:id="rId18"/>
              </a:rPr>
              <a:t> </a:t>
            </a:r>
            <a:r>
              <a:rPr lang="en-US" sz="1100" dirty="0">
                <a:solidFill>
                  <a:srgbClr val="000000"/>
                </a:solidFill>
                <a:latin typeface="Osnova MFA Cyrillic" panose="02010504040200020004" pitchFamily="2" charset="-52"/>
              </a:rPr>
              <a:t>as a new Prime Minister of Ukraine.</a:t>
            </a:r>
          </a:p>
          <a:p>
            <a:pPr marL="361950" lvl="1" indent="-180975" algn="just">
              <a:buFont typeface="Arial" panose="020B0604020202020204" pitchFamily="34" charset="0"/>
              <a:buChar char="•"/>
            </a:pPr>
            <a:r>
              <a:rPr lang="en-US" sz="1100" dirty="0">
                <a:solidFill>
                  <a:srgbClr val="000000"/>
                </a:solidFill>
                <a:latin typeface="Osnova MFA Cyrillic" panose="02010504040200020004" pitchFamily="2" charset="-52"/>
                <a:hlinkClick r:id="rId19"/>
              </a:rPr>
              <a:t>Address by the President Zelenskyy </a:t>
            </a:r>
            <a:r>
              <a:rPr lang="en-US" sz="1100" dirty="0">
                <a:solidFill>
                  <a:srgbClr val="000000"/>
                </a:solidFill>
                <a:latin typeface="Osnova MFA Cyrillic" panose="02010504040200020004" pitchFamily="2" charset="-52"/>
              </a:rPr>
              <a:t>on Ukrainian Statehood Day and the Day of the Baptism of Kyivan Rus–Ukraine.</a:t>
            </a:r>
          </a:p>
          <a:p>
            <a:pPr marL="361950" lvl="1" indent="-180975" algn="just">
              <a:buFont typeface="Arial" panose="020B0604020202020204" pitchFamily="34" charset="0"/>
              <a:buChar char="•"/>
            </a:pPr>
            <a:r>
              <a:rPr lang="en-US" sz="1100" dirty="0">
                <a:solidFill>
                  <a:srgbClr val="000000"/>
                </a:solidFill>
                <a:latin typeface="Osnova MFA Cyrillic" panose="02010504040200020004" pitchFamily="2" charset="-52"/>
              </a:rPr>
              <a:t>Ukraine targets annual production of </a:t>
            </a:r>
            <a:r>
              <a:rPr lang="en-US" sz="1100" dirty="0">
                <a:solidFill>
                  <a:srgbClr val="000000"/>
                </a:solidFill>
                <a:latin typeface="Osnova MFA Cyrillic" panose="02010504040200020004" pitchFamily="2" charset="-52"/>
                <a:hlinkClick r:id="rId20"/>
              </a:rPr>
              <a:t>20 million drones </a:t>
            </a:r>
            <a:r>
              <a:rPr lang="en-US" sz="1100" dirty="0">
                <a:solidFill>
                  <a:srgbClr val="000000"/>
                </a:solidFill>
                <a:latin typeface="Osnova MFA Cyrillic" panose="02010504040200020004" pitchFamily="2" charset="-52"/>
              </a:rPr>
              <a:t>under new EU partnership.</a:t>
            </a:r>
          </a:p>
          <a:p>
            <a:pPr marL="361950" lvl="1" indent="-180975" algn="just">
              <a:buFont typeface="Arial" panose="020B0604020202020204" pitchFamily="34" charset="0"/>
              <a:buChar char="•"/>
            </a:pPr>
            <a:r>
              <a:rPr lang="en-US" sz="1100" dirty="0">
                <a:solidFill>
                  <a:srgbClr val="000000"/>
                </a:solidFill>
                <a:latin typeface="Osnova MFA Cyrillic" panose="02010504040200020004" pitchFamily="2" charset="-52"/>
              </a:rPr>
              <a:t>Ukraine’s Security Service </a:t>
            </a:r>
            <a:r>
              <a:rPr lang="en-US" sz="1100" dirty="0">
                <a:solidFill>
                  <a:srgbClr val="000000"/>
                </a:solidFill>
                <a:latin typeface="Osnova MFA Cyrillic" panose="02010504040200020004" pitchFamily="2" charset="-52"/>
                <a:hlinkClick r:id="rId21"/>
              </a:rPr>
              <a:t>destroyed a Russian Tu-95 strategic bomber </a:t>
            </a:r>
            <a:r>
              <a:rPr lang="en-US" sz="1100" dirty="0">
                <a:solidFill>
                  <a:srgbClr val="000000"/>
                </a:solidFill>
                <a:latin typeface="Osnova MFA Cyrillic" panose="02010504040200020004" pitchFamily="2" charset="-52"/>
              </a:rPr>
              <a:t>at the Engels air base, approximately 800 kilometers from Ukraine’s border.</a:t>
            </a:r>
          </a:p>
          <a:p>
            <a:pPr marL="361950" lvl="1" indent="-180975" algn="just">
              <a:buFont typeface="Arial" panose="020B0604020202020204" pitchFamily="34" charset="0"/>
              <a:buChar char="•"/>
            </a:pPr>
            <a:r>
              <a:rPr lang="en-US" sz="1100" dirty="0">
                <a:solidFill>
                  <a:srgbClr val="000000"/>
                </a:solidFill>
                <a:latin typeface="Osnova MFA Cyrillic" panose="02010504040200020004" pitchFamily="2" charset="-52"/>
              </a:rPr>
              <a:t>Ukraine’s ground robots complete record </a:t>
            </a:r>
            <a:r>
              <a:rPr lang="en-US" sz="1100" dirty="0">
                <a:solidFill>
                  <a:srgbClr val="000000"/>
                </a:solidFill>
                <a:latin typeface="Osnova MFA Cyrillic" panose="02010504040200020004" pitchFamily="2" charset="-52"/>
                <a:hlinkClick r:id="rId22"/>
              </a:rPr>
              <a:t>16 676 battlefield missions</a:t>
            </a:r>
            <a:r>
              <a:rPr lang="en-US" sz="1100" dirty="0">
                <a:solidFill>
                  <a:srgbClr val="000000"/>
                </a:solidFill>
                <a:latin typeface="Osnova MFA Cyrillic" panose="02010504040200020004" pitchFamily="2" charset="-52"/>
              </a:rPr>
              <a:t> in June.</a:t>
            </a:r>
            <a:endParaRPr lang="uk-UA" sz="1100" dirty="0">
              <a:solidFill>
                <a:srgbClr val="000000"/>
              </a:solidFill>
              <a:latin typeface="Osnova MFA Cyrillic" panose="02010504040200020004" pitchFamily="2" charset="-52"/>
            </a:endParaRPr>
          </a:p>
          <a:p>
            <a:pPr marL="361950" lvl="1" indent="-180975" algn="just">
              <a:buFont typeface="Arial" panose="020B0604020202020204" pitchFamily="34" charset="0"/>
              <a:buChar char="•"/>
            </a:pPr>
            <a:r>
              <a:rPr lang="en-US" sz="1100" dirty="0">
                <a:solidFill>
                  <a:srgbClr val="000000"/>
                </a:solidFill>
                <a:latin typeface="Osnova MFA Cyrillic" panose="02010504040200020004" pitchFamily="2" charset="-52"/>
              </a:rPr>
              <a:t>Ukrainian unmanned systems units have recorded </a:t>
            </a:r>
            <a:r>
              <a:rPr lang="en-US" sz="1100" dirty="0">
                <a:solidFill>
                  <a:srgbClr val="000000"/>
                </a:solidFill>
                <a:latin typeface="Osnova MFA Cyrillic" panose="02010504040200020004" pitchFamily="2" charset="-52"/>
                <a:hlinkClick r:id="rId23"/>
              </a:rPr>
              <a:t>more than one million verified hits</a:t>
            </a:r>
            <a:r>
              <a:rPr lang="en-US" sz="1100" dirty="0">
                <a:solidFill>
                  <a:srgbClr val="000000"/>
                </a:solidFill>
                <a:latin typeface="Osnova MFA Cyrillic" panose="02010504040200020004" pitchFamily="2" charset="-52"/>
              </a:rPr>
              <a:t> since the beginning of 2026.</a:t>
            </a:r>
          </a:p>
          <a:p>
            <a:pPr marL="180975" lvl="1" algn="just"/>
            <a:r>
              <a:rPr lang="en-US" sz="1100" b="1" dirty="0">
                <a:latin typeface="Osnova MFA Cyrillic" panose="02010504040200020004" pitchFamily="2" charset="-52"/>
              </a:rPr>
              <a:t>Learn more</a:t>
            </a:r>
          </a:p>
          <a:p>
            <a:pPr marL="361950" lvl="1" algn="just"/>
            <a:r>
              <a:rPr lang="en-US" sz="1100" dirty="0">
                <a:solidFill>
                  <a:srgbClr val="000000"/>
                </a:solidFill>
                <a:latin typeface="Osnova MFA Cyrillic" panose="02010504040200020004" pitchFamily="2" charset="-52"/>
              </a:rPr>
              <a:t>Today, we would like to recommend </a:t>
            </a:r>
            <a:r>
              <a:rPr lang="uk-UA" sz="1100" dirty="0">
                <a:solidFill>
                  <a:srgbClr val="000000"/>
                </a:solidFill>
                <a:latin typeface="Osnova MFA Cyrillic" panose="02010504040200020004" pitchFamily="2" charset="-52"/>
              </a:rPr>
              <a:t>«</a:t>
            </a:r>
            <a:r>
              <a:rPr lang="en-US" sz="1100" dirty="0" err="1">
                <a:solidFill>
                  <a:srgbClr val="000000"/>
                </a:solidFill>
                <a:latin typeface="Osnova MFA Cyrillic" panose="02010504040200020004" pitchFamily="2" charset="-52"/>
                <a:hlinkClick r:id="rId24"/>
              </a:rPr>
              <a:t>Killhouse</a:t>
            </a:r>
            <a:r>
              <a:rPr lang="uk-UA" sz="1100" dirty="0">
                <a:solidFill>
                  <a:srgbClr val="000000"/>
                </a:solidFill>
                <a:latin typeface="Osnova MFA Cyrillic" panose="02010504040200020004" pitchFamily="2" charset="-52"/>
              </a:rPr>
              <a:t>»</a:t>
            </a:r>
            <a:r>
              <a:rPr lang="en-US" sz="1100" dirty="0">
                <a:solidFill>
                  <a:srgbClr val="000000"/>
                </a:solidFill>
                <a:latin typeface="Osnova MFA Cyrillic" panose="02010504040200020004" pitchFamily="2" charset="-52"/>
              </a:rPr>
              <a:t>, a new Ukrainian action thriller set against the realities of war. The film highlights the bravery and resourcefulness of Ukraine's soldiers without glorifying war. Through an intense and at times claustrophobic narrative, it conveys the dangers Ukraine's soldiers face every day on the front lines.</a:t>
            </a:r>
          </a:p>
        </p:txBody>
      </p:sp>
      <p:sp>
        <p:nvSpPr>
          <p:cNvPr id="15" name="TextBox 14">
            <a:extLst>
              <a:ext uri="{FF2B5EF4-FFF2-40B4-BE49-F238E27FC236}">
                <a16:creationId xmlns:a16="http://schemas.microsoft.com/office/drawing/2014/main" id="{7F094936-6783-C1CE-FCBC-760714830566}"/>
              </a:ext>
            </a:extLst>
          </p:cNvPr>
          <p:cNvSpPr txBox="1"/>
          <p:nvPr/>
        </p:nvSpPr>
        <p:spPr>
          <a:xfrm>
            <a:off x="4822991" y="984780"/>
            <a:ext cx="1684890" cy="276999"/>
          </a:xfrm>
          <a:prstGeom prst="rect">
            <a:avLst/>
          </a:prstGeom>
          <a:noFill/>
        </p:spPr>
        <p:txBody>
          <a:bodyPr wrap="square" rtlCol="0">
            <a:spAutoFit/>
          </a:bodyPr>
          <a:lstStyle/>
          <a:p>
            <a:pPr algn="r"/>
            <a:r>
              <a:rPr lang="en-US" sz="1200" b="1" i="1" dirty="0">
                <a:solidFill>
                  <a:srgbClr val="205DDA"/>
                </a:solidFill>
                <a:latin typeface="Osnova MFA Cyrillic" panose="02010504040200020004" pitchFamily="2" charset="-52"/>
              </a:rPr>
              <a:t>July </a:t>
            </a:r>
            <a:r>
              <a:rPr lang="uk-UA" sz="1200" b="1" i="1" dirty="0">
                <a:solidFill>
                  <a:srgbClr val="205DDA"/>
                </a:solidFill>
                <a:latin typeface="Osnova MFA Cyrillic" panose="02010504040200020004" pitchFamily="2" charset="-52"/>
              </a:rPr>
              <a:t>20</a:t>
            </a:r>
            <a:r>
              <a:rPr lang="en-US" sz="1200" b="1" i="1" dirty="0">
                <a:solidFill>
                  <a:srgbClr val="205DDA"/>
                </a:solidFill>
                <a:latin typeface="Osnova MFA Cyrillic" panose="02010504040200020004" pitchFamily="2" charset="-52"/>
              </a:rPr>
              <a:t>, 2026</a:t>
            </a:r>
            <a:endParaRPr lang="uk-UA" sz="1200" b="1" i="1" dirty="0">
              <a:solidFill>
                <a:srgbClr val="205DDA"/>
              </a:solidFill>
              <a:latin typeface="Osnova MFA Cyrillic" panose="02010504040200020004" pitchFamily="2" charset="-52"/>
            </a:endParaRPr>
          </a:p>
        </p:txBody>
      </p:sp>
      <p:sp>
        <p:nvSpPr>
          <p:cNvPr id="2" name="Прямокутник 1">
            <a:extLst>
              <a:ext uri="{FF2B5EF4-FFF2-40B4-BE49-F238E27FC236}">
                <a16:creationId xmlns:a16="http://schemas.microsoft.com/office/drawing/2014/main" id="{D078B1F7-E59B-2D68-9F9F-350CC4596604}"/>
              </a:ext>
            </a:extLst>
          </p:cNvPr>
          <p:cNvSpPr/>
          <p:nvPr/>
        </p:nvSpPr>
        <p:spPr>
          <a:xfrm>
            <a:off x="0" y="0"/>
            <a:ext cx="6858000" cy="102235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Підзаголовок 2">
            <a:extLst>
              <a:ext uri="{FF2B5EF4-FFF2-40B4-BE49-F238E27FC236}">
                <a16:creationId xmlns:a16="http://schemas.microsoft.com/office/drawing/2014/main" id="{2039A549-CA83-038B-3F3D-7E253AB2755F}"/>
              </a:ext>
            </a:extLst>
          </p:cNvPr>
          <p:cNvSpPr txBox="1">
            <a:spLocks/>
          </p:cNvSpPr>
          <p:nvPr/>
        </p:nvSpPr>
        <p:spPr>
          <a:xfrm>
            <a:off x="247650" y="-14509"/>
            <a:ext cx="6858000" cy="965200"/>
          </a:xfrm>
          <a:prstGeom prst="rect">
            <a:avLst/>
          </a:prstGeom>
          <a:noFill/>
          <a:ln>
            <a:noFill/>
          </a:ln>
        </p:spPr>
        <p:style>
          <a:lnRef idx="3">
            <a:schemeClr val="lt1"/>
          </a:lnRef>
          <a:fillRef idx="1">
            <a:schemeClr val="accent4"/>
          </a:fillRef>
          <a:effectRef idx="1">
            <a:schemeClr val="accent4"/>
          </a:effectRef>
          <a:fontRef idx="minor">
            <a:schemeClr val="lt1"/>
          </a:fontRef>
        </p:style>
        <p:txBody>
          <a:bodyPr vert="horz" lIns="91440" tIns="45720" rIns="91440" bIns="45720" rtlCol="0" anchor="t">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lt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lt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lt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lt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lt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lt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lt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lt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lt1"/>
                </a:solidFill>
                <a:latin typeface="+mn-lt"/>
                <a:ea typeface="+mn-ea"/>
                <a:cs typeface="+mn-cs"/>
              </a:defRPr>
            </a:lvl9pPr>
          </a:lstStyle>
          <a:p>
            <a:pPr algn="l"/>
            <a:r>
              <a:rPr lang="en-GB" sz="7200" b="1" i="1" dirty="0">
                <a:solidFill>
                  <a:srgbClr val="205DDA"/>
                </a:solidFill>
              </a:rPr>
              <a:t>#Ukra</a:t>
            </a:r>
            <a:r>
              <a:rPr lang="uk-UA" sz="7200" b="1" i="1" dirty="0">
                <a:solidFill>
                  <a:srgbClr val="205DDA"/>
                </a:solidFill>
              </a:rPr>
              <a:t>ї</a:t>
            </a:r>
            <a:r>
              <a:rPr lang="en-GB" sz="7200" b="1" i="1" dirty="0">
                <a:solidFill>
                  <a:srgbClr val="205DDA"/>
                </a:solidFill>
              </a:rPr>
              <a:t>neWeekly</a:t>
            </a:r>
            <a:endParaRPr lang="uk-UA" sz="7200" b="1" i="1" dirty="0">
              <a:solidFill>
                <a:srgbClr val="205DDA"/>
              </a:solidFill>
              <a:ea typeface="Calibri"/>
              <a:cs typeface="Calibri"/>
            </a:endParaRPr>
          </a:p>
        </p:txBody>
      </p:sp>
    </p:spTree>
    <p:extLst>
      <p:ext uri="{BB962C8B-B14F-4D97-AF65-F5344CB8AC3E}">
        <p14:creationId xmlns:p14="http://schemas.microsoft.com/office/powerpoint/2010/main" val="4076628615"/>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a893448-54ad-4684-98fa-0be6345e6b6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Документ" ma:contentTypeID="0x0101008C5FEB25107AC74CAD0F315E6A5B7405" ma:contentTypeVersion="13" ma:contentTypeDescription="Створення нового документа." ma:contentTypeScope="" ma:versionID="2a081c133fa5dcb5afe946154308f905">
  <xsd:schema xmlns:xsd="http://www.w3.org/2001/XMLSchema" xmlns:xs="http://www.w3.org/2001/XMLSchema" xmlns:p="http://schemas.microsoft.com/office/2006/metadata/properties" xmlns:ns3="fa893448-54ad-4684-98fa-0be6345e6b64" xmlns:ns4="a2d0b66e-b4d4-4930-bc16-e5501a905e38" targetNamespace="http://schemas.microsoft.com/office/2006/metadata/properties" ma:root="true" ma:fieldsID="c5c05a0697a0084e13abc3b92b6f346c" ns3:_="" ns4:_="">
    <xsd:import namespace="fa893448-54ad-4684-98fa-0be6345e6b64"/>
    <xsd:import namespace="a2d0b66e-b4d4-4930-bc16-e5501a905e38"/>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SystemTags" minOccurs="0"/>
                <xsd:element ref="ns3:MediaServiceOCR" minOccurs="0"/>
                <xsd:element ref="ns3:MediaServiceGenerationTime" minOccurs="0"/>
                <xsd:element ref="ns3:MediaServiceEventHashCode" minOccurs="0"/>
                <xsd:element ref="ns3:MediaServiceDateTake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893448-54ad-4684-98fa-0be6345e6b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ystemTags" ma:index="15" nillable="true" ma:displayName="MediaServiceSystemTags" ma:hidden="true" ma:internalName="MediaServiceSystemTags" ma:readOnly="true">
      <xsd:simpleType>
        <xsd:restriction base="dms:Note"/>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d0b66e-b4d4-4930-bc16-e5501a905e38" elementFormDefault="qualified">
    <xsd:import namespace="http://schemas.microsoft.com/office/2006/documentManagement/types"/>
    <xsd:import namespace="http://schemas.microsoft.com/office/infopath/2007/PartnerControls"/>
    <xsd:element name="SharedWithUsers" ma:index="12" nillable="true" ma:displayName="Спільний доступ"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Відомості про тих, хто має доступ" ma:internalName="SharedWithDetails" ma:readOnly="true">
      <xsd:simpleType>
        <xsd:restriction base="dms:Note">
          <xsd:maxLength value="255"/>
        </xsd:restriction>
      </xsd:simpleType>
    </xsd:element>
    <xsd:element name="SharingHintHash" ma:index="14" nillable="true" ma:displayName="Геш підказки про спільний доступ"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FD30F1-2F1A-4B64-892D-D48E51D97783}">
  <ds:schemaRefs>
    <ds:schemaRef ds:uri="http://purl.org/dc/elements/1.1/"/>
    <ds:schemaRef ds:uri="http://schemas.microsoft.com/office/infopath/2007/PartnerControls"/>
    <ds:schemaRef ds:uri="http://www.w3.org/XML/1998/namespace"/>
    <ds:schemaRef ds:uri="http://schemas.microsoft.com/office/2006/documentManagement/types"/>
    <ds:schemaRef ds:uri="fa893448-54ad-4684-98fa-0be6345e6b64"/>
    <ds:schemaRef ds:uri="http://purl.org/dc/dcmitype/"/>
    <ds:schemaRef ds:uri="http://purl.org/dc/terms/"/>
    <ds:schemaRef ds:uri="http://schemas.microsoft.com/office/2006/metadata/properties"/>
    <ds:schemaRef ds:uri="http://schemas.openxmlformats.org/package/2006/metadata/core-properties"/>
    <ds:schemaRef ds:uri="a2d0b66e-b4d4-4930-bc16-e5501a905e38"/>
  </ds:schemaRefs>
</ds:datastoreItem>
</file>

<file path=customXml/itemProps2.xml><?xml version="1.0" encoding="utf-8"?>
<ds:datastoreItem xmlns:ds="http://schemas.openxmlformats.org/officeDocument/2006/customXml" ds:itemID="{293BE75D-2264-4369-BB42-57322EC318F4}">
  <ds:schemaRefs>
    <ds:schemaRef ds:uri="a2d0b66e-b4d4-4930-bc16-e5501a905e38"/>
    <ds:schemaRef ds:uri="fa893448-54ad-4684-98fa-0be6345e6b64"/>
    <ds:schemaRef ds:uri="http://schemas.microsoft.com/office/2006/metadata/contentType"/>
    <ds:schemaRef ds:uri="http://schemas.microsoft.com/office/2006/metadata/properties/metaAttributes"/>
    <ds:schemaRef ds:uri="http://www.w3.org/2000/xmlns/"/>
    <ds:schemaRef ds:uri="http://www.w3.org/2001/XMLSchema"/>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20F502F-A829-454E-B925-732DBFEE24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22994</TotalTime>
  <Words>543</Words>
  <Application>Microsoft Office PowerPoint</Application>
  <PresentationFormat>Аркуш A4 (210x297 мм)</PresentationFormat>
  <Paragraphs>30</Paragraphs>
  <Slides>1</Slides>
  <Notes>1</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vt:i4>
      </vt:variant>
    </vt:vector>
  </HeadingPairs>
  <TitlesOfParts>
    <vt:vector size="6" baseType="lpstr">
      <vt:lpstr>Arial</vt:lpstr>
      <vt:lpstr>Calibri</vt:lpstr>
      <vt:lpstr>Calibri Light</vt:lpstr>
      <vt:lpstr>Osnova MFA Cyrillic</vt:lpstr>
      <vt:lpstr>Тема Office</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Andrii Voinarovskyi</dc:creator>
  <cp:lastModifiedBy>Andrii Voinarovskyi</cp:lastModifiedBy>
  <cp:revision>61</cp:revision>
  <cp:lastPrinted>2024-02-01T06:22:42Z</cp:lastPrinted>
  <dcterms:created xsi:type="dcterms:W3CDTF">2023-12-19T15:38:22Z</dcterms:created>
  <dcterms:modified xsi:type="dcterms:W3CDTF">2026-07-20T13:41:51Z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0x0101008C5FEB25107AC74CAD0F315E6A5B7405</vt:lpwstr>
  </property>
</Properties>
</file>